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476" r:id="rId2"/>
    <p:sldId id="491" r:id="rId3"/>
    <p:sldId id="500" r:id="rId4"/>
    <p:sldId id="492" r:id="rId5"/>
    <p:sldId id="507" r:id="rId6"/>
    <p:sldId id="525" r:id="rId7"/>
    <p:sldId id="526" r:id="rId8"/>
    <p:sldId id="516" r:id="rId9"/>
    <p:sldId id="517" r:id="rId10"/>
    <p:sldId id="508" r:id="rId11"/>
    <p:sldId id="483" r:id="rId12"/>
    <p:sldId id="467" r:id="rId13"/>
    <p:sldId id="493" r:id="rId14"/>
    <p:sldId id="473" r:id="rId15"/>
    <p:sldId id="487" r:id="rId16"/>
    <p:sldId id="474" r:id="rId17"/>
    <p:sldId id="527" r:id="rId18"/>
    <p:sldId id="469" r:id="rId19"/>
    <p:sldId id="528" r:id="rId20"/>
    <p:sldId id="529" r:id="rId21"/>
    <p:sldId id="510" r:id="rId22"/>
    <p:sldId id="518" r:id="rId23"/>
    <p:sldId id="511" r:id="rId24"/>
    <p:sldId id="486" r:id="rId25"/>
    <p:sldId id="519" r:id="rId26"/>
    <p:sldId id="495" r:id="rId27"/>
    <p:sldId id="501" r:id="rId28"/>
    <p:sldId id="509" r:id="rId29"/>
    <p:sldId id="477" r:id="rId30"/>
    <p:sldId id="481" r:id="rId31"/>
    <p:sldId id="494" r:id="rId32"/>
    <p:sldId id="472" r:id="rId33"/>
    <p:sldId id="475" r:id="rId34"/>
    <p:sldId id="530" r:id="rId35"/>
    <p:sldId id="502" r:id="rId36"/>
    <p:sldId id="520" r:id="rId37"/>
    <p:sldId id="513" r:id="rId38"/>
    <p:sldId id="531" r:id="rId39"/>
    <p:sldId id="522" r:id="rId40"/>
    <p:sldId id="512" r:id="rId41"/>
    <p:sldId id="521" r:id="rId42"/>
    <p:sldId id="503" r:id="rId43"/>
    <p:sldId id="490" r:id="rId44"/>
    <p:sldId id="497" r:id="rId45"/>
    <p:sldId id="489" r:id="rId46"/>
    <p:sldId id="470" r:id="rId47"/>
    <p:sldId id="482" r:id="rId48"/>
    <p:sldId id="496" r:id="rId49"/>
    <p:sldId id="471" r:id="rId50"/>
    <p:sldId id="523" r:id="rId51"/>
    <p:sldId id="532" r:id="rId52"/>
    <p:sldId id="533" r:id="rId53"/>
    <p:sldId id="480" r:id="rId54"/>
    <p:sldId id="498" r:id="rId55"/>
    <p:sldId id="504" r:id="rId56"/>
    <p:sldId id="524" r:id="rId57"/>
    <p:sldId id="505" r:id="rId58"/>
    <p:sldId id="514" r:id="rId59"/>
    <p:sldId id="478" r:id="rId60"/>
    <p:sldId id="515" r:id="rId61"/>
    <p:sldId id="506" r:id="rId62"/>
    <p:sldId id="499" r:id="rId63"/>
    <p:sldId id="485" r:id="rId64"/>
    <p:sldId id="488" r:id="rId6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02" autoAdjust="0"/>
    <p:restoredTop sz="94660"/>
  </p:normalViewPr>
  <p:slideViewPr>
    <p:cSldViewPr snapToGrid="0">
      <p:cViewPr varScale="1">
        <p:scale>
          <a:sx n="60" d="100"/>
          <a:sy n="60" d="100"/>
        </p:scale>
        <p:origin x="87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png>
</file>

<file path=ppt/media/image2.png>
</file>

<file path=ppt/media/image3.png>
</file>

<file path=ppt/media/image4.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5FA45-1093-683D-8065-97E0B62CDD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165DB93-CE82-B532-1839-718EF4B4ED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66BD61F-06C9-3525-3B65-6B10B8950617}"/>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5" name="Footer Placeholder 4">
            <a:extLst>
              <a:ext uri="{FF2B5EF4-FFF2-40B4-BE49-F238E27FC236}">
                <a16:creationId xmlns:a16="http://schemas.microsoft.com/office/drawing/2014/main" id="{23C67489-0C30-E02F-5D67-D13AC061451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FF36EE-5247-CC07-8D5A-B2CFBC37705F}"/>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3749744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6B5BA-1841-79DC-8BC9-F9126A993F3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7E6465-212F-B476-E19F-92AE4108A4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4F5866-F405-93E4-039D-6A3AC0F106EF}"/>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5" name="Footer Placeholder 4">
            <a:extLst>
              <a:ext uri="{FF2B5EF4-FFF2-40B4-BE49-F238E27FC236}">
                <a16:creationId xmlns:a16="http://schemas.microsoft.com/office/drawing/2014/main" id="{ECF91067-5AB0-8EA0-5664-B6971A2C89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C4EECC-BB59-C6F9-D879-FBD2F8A24F84}"/>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206759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AFB587A-F408-C1A1-421F-B1485281997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92B88F1-8057-63CB-722B-90ACE4819E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9F19F6-A2DC-39C1-0A66-AC898B367FC8}"/>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5" name="Footer Placeholder 4">
            <a:extLst>
              <a:ext uri="{FF2B5EF4-FFF2-40B4-BE49-F238E27FC236}">
                <a16:creationId xmlns:a16="http://schemas.microsoft.com/office/drawing/2014/main" id="{9ECDD9C8-F19C-B049-3199-17B0C64E03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B307EF-1B34-DB19-0824-941D1C3D2EB5}"/>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39168888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1A39E-1C0B-E055-A64A-F9F305138E4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0B92CB6-84E1-B574-F547-548BDC34B7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9BF59E3-31F5-4DD2-A411-76AED4884CA7}"/>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5" name="Footer Placeholder 4">
            <a:extLst>
              <a:ext uri="{FF2B5EF4-FFF2-40B4-BE49-F238E27FC236}">
                <a16:creationId xmlns:a16="http://schemas.microsoft.com/office/drawing/2014/main" id="{F70D5C8A-C83A-BBCC-A5ED-C9818BD1AB9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F432C7B-F9A6-784A-F8A9-96B529108F18}"/>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2559037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EE47E-477D-FF12-2A51-25FA7879D8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AA9ABC2-4753-2234-F629-F59D2E207C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8FCC3F1-2360-F224-1CD7-17C0CBA42B4E}"/>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5" name="Footer Placeholder 4">
            <a:extLst>
              <a:ext uri="{FF2B5EF4-FFF2-40B4-BE49-F238E27FC236}">
                <a16:creationId xmlns:a16="http://schemas.microsoft.com/office/drawing/2014/main" id="{2BFE4389-4692-4F5B-D4AE-DEC91C11E2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8270BC-5E65-E5DB-068A-5B50E9F41BAE}"/>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1325438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BDA3F-4F6C-6860-6A68-7E5E07A7ECD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87DBBDD-FDBC-8533-C9CE-E59F707E4A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432E404-FDB2-227A-3F44-A80E8485CF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4ABC6A7-7ACE-2838-78EF-230C60914A15}"/>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6" name="Footer Placeholder 5">
            <a:extLst>
              <a:ext uri="{FF2B5EF4-FFF2-40B4-BE49-F238E27FC236}">
                <a16:creationId xmlns:a16="http://schemas.microsoft.com/office/drawing/2014/main" id="{C76AD0C8-2497-13C8-7DCB-C146ACA548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11ABEB2-D666-A5AA-F9B5-9EA18B5F6F81}"/>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3679087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DA9B7-ABD2-FF74-0EA9-9ACDD28709C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073BBF0-8B83-67C5-4DCD-21FE5F8F82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F9FCC2-3F56-4CAF-C64F-6FB7EF9937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32AACCA-5C36-ADC9-0C29-CCE9FF31C9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0BDA2BD-4CA7-0C2B-BB0F-CB96341A5AC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117D4C1-13BF-79E1-5060-6B040A72D2BC}"/>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8" name="Footer Placeholder 7">
            <a:extLst>
              <a:ext uri="{FF2B5EF4-FFF2-40B4-BE49-F238E27FC236}">
                <a16:creationId xmlns:a16="http://schemas.microsoft.com/office/drawing/2014/main" id="{9D6D2E19-3549-1DDB-7A61-8A8997CA77C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434C6F5-48B0-339C-516C-D2C7FEC56FD9}"/>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916269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4F307-F7B6-9CF1-1344-A79287892FC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E4AB9C5-6DA1-D1D5-020E-5346AA708776}"/>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4" name="Footer Placeholder 3">
            <a:extLst>
              <a:ext uri="{FF2B5EF4-FFF2-40B4-BE49-F238E27FC236}">
                <a16:creationId xmlns:a16="http://schemas.microsoft.com/office/drawing/2014/main" id="{5328D715-7876-EFA0-2355-D118154B346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1008514-D54D-7F82-7670-461E36ACBD83}"/>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1124739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AC211A-06E8-610C-6008-DDA46C1F7C77}"/>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3" name="Footer Placeholder 2">
            <a:extLst>
              <a:ext uri="{FF2B5EF4-FFF2-40B4-BE49-F238E27FC236}">
                <a16:creationId xmlns:a16="http://schemas.microsoft.com/office/drawing/2014/main" id="{8E028922-2F50-5874-A54B-06EEB7810B8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25AE2AD-AAA8-706E-3BDB-6FE37784878A}"/>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3028846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6F53E-2BA2-3FF4-71BA-241A3F291F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4797DE3-5665-CAEF-544F-6DC4F26534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A0BE580-D55E-AD81-37E9-9F20260092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65411C-D819-7A7B-A041-B735D45F16BB}"/>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6" name="Footer Placeholder 5">
            <a:extLst>
              <a:ext uri="{FF2B5EF4-FFF2-40B4-BE49-F238E27FC236}">
                <a16:creationId xmlns:a16="http://schemas.microsoft.com/office/drawing/2014/main" id="{2CD3C5B1-3CF4-5262-E26B-35373436144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ADF2B0A-411D-201A-D167-8CDD40DF7D3F}"/>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1273816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B502D-22B7-A6B5-E6A7-569FDFCBAB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4ED67E1-8654-538F-DDD8-83163AAE62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CAEF284-DB21-D09E-8642-D536721B2E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989BFA-A111-1AA8-EB69-59664F970AED}"/>
              </a:ext>
            </a:extLst>
          </p:cNvPr>
          <p:cNvSpPr>
            <a:spLocks noGrp="1"/>
          </p:cNvSpPr>
          <p:nvPr>
            <p:ph type="dt" sz="half" idx="10"/>
          </p:nvPr>
        </p:nvSpPr>
        <p:spPr/>
        <p:txBody>
          <a:bodyPr/>
          <a:lstStyle/>
          <a:p>
            <a:fld id="{7F7CB4FC-4703-40B9-A010-FEEF1F1C51E5}" type="datetimeFigureOut">
              <a:rPr lang="en-IN" smtClean="0"/>
              <a:t>06-04-2023</a:t>
            </a:fld>
            <a:endParaRPr lang="en-IN"/>
          </a:p>
        </p:txBody>
      </p:sp>
      <p:sp>
        <p:nvSpPr>
          <p:cNvPr id="6" name="Footer Placeholder 5">
            <a:extLst>
              <a:ext uri="{FF2B5EF4-FFF2-40B4-BE49-F238E27FC236}">
                <a16:creationId xmlns:a16="http://schemas.microsoft.com/office/drawing/2014/main" id="{81C9ABEE-F52A-A605-6E62-3ED20D5312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45CE6CF-EFFC-7439-B4F5-F9B1B9D7BF73}"/>
              </a:ext>
            </a:extLst>
          </p:cNvPr>
          <p:cNvSpPr>
            <a:spLocks noGrp="1"/>
          </p:cNvSpPr>
          <p:nvPr>
            <p:ph type="sldNum" sz="quarter" idx="12"/>
          </p:nvPr>
        </p:nvSpPr>
        <p:spPr/>
        <p:txBody>
          <a:bodyPr/>
          <a:lstStyle/>
          <a:p>
            <a:fld id="{48135F74-E376-4F62-8757-9CA3D4934684}" type="slidenum">
              <a:rPr lang="en-IN" smtClean="0"/>
              <a:t>‹#›</a:t>
            </a:fld>
            <a:endParaRPr lang="en-IN"/>
          </a:p>
        </p:txBody>
      </p:sp>
    </p:spTree>
    <p:extLst>
      <p:ext uri="{BB962C8B-B14F-4D97-AF65-F5344CB8AC3E}">
        <p14:creationId xmlns:p14="http://schemas.microsoft.com/office/powerpoint/2010/main" val="4282733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ED71C1-6E0C-7412-E32E-D3B39E6BF3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4E72C78-1B18-C0E6-DA00-9B8DC7E38E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D81F287-D898-0DEE-5126-C07900D010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7CB4FC-4703-40B9-A010-FEEF1F1C51E5}" type="datetimeFigureOut">
              <a:rPr lang="en-IN" smtClean="0"/>
              <a:t>06-04-2023</a:t>
            </a:fld>
            <a:endParaRPr lang="en-IN"/>
          </a:p>
        </p:txBody>
      </p:sp>
      <p:sp>
        <p:nvSpPr>
          <p:cNvPr id="5" name="Footer Placeholder 4">
            <a:extLst>
              <a:ext uri="{FF2B5EF4-FFF2-40B4-BE49-F238E27FC236}">
                <a16:creationId xmlns:a16="http://schemas.microsoft.com/office/drawing/2014/main" id="{EF047E66-01C6-D733-DF94-6E0812798B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4302A04-C132-DEE3-41DE-AB32980004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135F74-E376-4F62-8757-9CA3D4934684}" type="slidenum">
              <a:rPr lang="en-IN" smtClean="0"/>
              <a:t>‹#›</a:t>
            </a:fld>
            <a:endParaRPr lang="en-IN"/>
          </a:p>
        </p:txBody>
      </p:sp>
    </p:spTree>
    <p:extLst>
      <p:ext uri="{BB962C8B-B14F-4D97-AF65-F5344CB8AC3E}">
        <p14:creationId xmlns:p14="http://schemas.microsoft.com/office/powerpoint/2010/main" val="1847988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box contains 20 electric bulbs, out of which 4 are defective. Two bulbs are chosen at random from this box. The probability that at least one of these is defective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4/19</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7/19</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12/19</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21/95</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05701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train passes a platform 90 m long in 30 seconds and a man standing on the platform in 15 seconds. The speed of the train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12.4 KMPH</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14.6 KMPH</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18.4 KMPH</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21.6 KMPH</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D</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16155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box contains 2 white balls, 3 black balls and 4 red balls. In how many ways can 3 balls be drawn from the box, if at least one black ball is to be included in the draw?</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58252"/>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96</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11112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If GO = 32, SHE = 49, then SOME will be equal to?</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64</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71468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Odd man out: 3, 7, 15, 27, 63, 127, 255</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27</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127</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57883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bag contains 6 black, 5 white and 8 yellow balls. If four balls are picked at random, what is the probability that all four of them are either black or any two out of the four are white?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3/1292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925/3876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359/1927</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23/24</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52733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If FULFNHW is the code for CRICKET, then EULGH is the code for which word?</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PRIDE</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BRIDE</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BLADE</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BLIND</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48987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In a class, 30% of the students offered English, 20% offered Hindi and 10% offered both. If a student is selected at random, what is the probability that he has offered English or Hindi?</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3/10</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84674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B and C can do a piece of work in 20, 30, and 60 days respectively. In how many days can A do the work if he is assisted by B and C on every third day?</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18</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3427000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In a certain code, SIKKIM is written as THLJJL. How is TRAINING written in that code?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SQBHOHO</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UQBHOHO</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UQBJOHHO</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UQBJHOFO</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3520574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can complete a piece of work in 10 days, B in 15 days and C in 20 days. A and C worked together for 2 days and then A was replaced by B. In how many days, altogether, was the work completed?</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304593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48, 23, ?, 4.25, 1.125</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10.5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11</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04155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1 man or 2 women or 3 boys can do a work in 44 days. Then in how many days will 1 man, 1 woman and 1 boy do the work?</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646351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Two trains are running in opposite directions with the same speed. If the length of each train is 120m and they crosse each other in 12 seconds, then the speed of each train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72</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87757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sum of Rs. 1360 has been divided among A, B and C such that A gets 2/3 of what B gets and B gets 1/4 of what C gets. B's share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160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240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300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463403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Two trains 200 m and 150 m long are running on parallel tracks in the same direction at speeds of 40 kmph and 45 kmph respectively. Time taken by the faster train to cross the slowed train?</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72 s</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132 s</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192 s</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252 s</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D</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3087082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In a certain code, FORCE is written as FPTJI. How is CULPRIT written in that code?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CSJNPGR</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CSJNPGR</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CVNSVNZ</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CXOSULW</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4265256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74 is divided into two parts so that 5 times one part and 11 times the other part are together equal to 454. The parts are?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14, 60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60, 14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30, 44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44, 30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3522687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1, 2, 8, 33, 148, 765, ?</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4626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3654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2454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3764</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2819146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There are 5 professors, 8 lecturers and 7 teachers. Six people to be selected to make an interview board. In how many ways can they selected if it contains equal number of professors, lecturers and teachers?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5880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4770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3450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2180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1368762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Train A crosses a stationary train B in 50 seconds and a pole in 20 seconds with the same speed. The length of the train A is 240 m. What is the length of the train B?</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260 m</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300 m</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360 m</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400 m</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2657295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In a box, there are 8 red, 7 blue and 6 green balls. One ball is picked up randomly. What is the probability that it is neither red nor green?</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2/3</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7/19</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8/21</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D</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841314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Find the total number of employee code that can be formed by using two alphabets followed by 2 numbers and the letters should be distinct.</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61000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54000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65000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63000</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70470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The total number of committees of 7 people is to be formed from 9 boys and 6 girls such that the boys are in the majority and it has at least 1 girl.</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4914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2072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2076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3426</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354810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Odd man out: 3, 8, 18, 46, 100, 210, 432</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100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563175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An urn contains 4 green, 5 blue, 2 red and 3 yellow marbles. If eight marbles are drawn at random, what is the probability that there are equal number of marbles of each color?</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4/7</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361/728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60/1001</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2" name="Just 3 Minute Countdown Timer for Slide, Keynote, Powerpoint">
            <a:hlinkClick r:id="" action="ppaction://media"/>
            <a:extLst>
              <a:ext uri="{FF2B5EF4-FFF2-40B4-BE49-F238E27FC236}">
                <a16:creationId xmlns:a16="http://schemas.microsoft.com/office/drawing/2014/main" id="{57BC0EA1-38A4-AAF7-CBFA-3D73F790122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6" cy="2631558"/>
          </a:xfrm>
          <a:prstGeom prst="rect">
            <a:avLst/>
          </a:prstGeom>
        </p:spPr>
      </p:pic>
    </p:spTree>
    <p:extLst>
      <p:ext uri="{BB962C8B-B14F-4D97-AF65-F5344CB8AC3E}">
        <p14:creationId xmlns:p14="http://schemas.microsoft.com/office/powerpoint/2010/main" val="793600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80024"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2" restart="whenNotActive" fill="hold" evtFilter="cancelBubble" nodeType="interactiveSeq">
                <p:stCondLst>
                  <p:cond evt="onClick" delay="0">
                    <p:tgtEl>
                      <p:spTgt spid="2"/>
                    </p:tgtEl>
                  </p:cond>
                </p:stCondLst>
                <p:endSync evt="end" delay="0">
                  <p:rtn val="all"/>
                </p:endSync>
                <p:childTnLst>
                  <p:par>
                    <p:cTn id="23" fill="hold">
                      <p:stCondLst>
                        <p:cond delay="0"/>
                      </p:stCondLst>
                      <p:childTnLst>
                        <p:par>
                          <p:cTn id="24" fill="hold">
                            <p:stCondLst>
                              <p:cond delay="0"/>
                            </p:stCondLst>
                            <p:childTnLst>
                              <p:par>
                                <p:cTn id="25" presetID="2" presetClass="mediacall" presetSubtype="0" fill="hold" nodeType="clickEffect">
                                  <p:stCondLst>
                                    <p:cond delay="0"/>
                                  </p:stCondLst>
                                  <p:childTnLst>
                                    <p:cmd type="call" cmd="togglePause">
                                      <p:cBhvr>
                                        <p:cTn id="26" dur="1" fill="hold"/>
                                        <p:tgtEl>
                                          <p:spTgt spid="2"/>
                                        </p:tgtEl>
                                      </p:cBhvr>
                                    </p:cmd>
                                  </p:childTnLst>
                                </p:cTn>
                              </p:par>
                            </p:childTnLst>
                          </p:cTn>
                        </p:par>
                      </p:childTnLst>
                    </p:cTn>
                  </p:par>
                </p:childTnLst>
              </p:cTn>
              <p:nextCondLst>
                <p:cond evt="onClick" delay="0">
                  <p:tgtEl>
                    <p:spTgt spid="2"/>
                  </p:tgtEl>
                </p:cond>
              </p:nextCondLst>
            </p:seq>
            <p:video>
              <p:cMediaNode vol="80000">
                <p:cTn id="27" fill="hold" display="0">
                  <p:stCondLst>
                    <p:cond delay="indefinite"/>
                  </p:stCondLst>
                </p:cTn>
                <p:tgtEl>
                  <p:spTgt spid="2"/>
                </p:tgtEl>
              </p:cMediaNode>
            </p:video>
          </p:childTnLst>
        </p:cTn>
      </p:par>
    </p:tnLst>
    <p:bldLst>
      <p:bldP spid="3" grpId="0" animBg="1"/>
      <p:bldP spid="6" grpId="0"/>
      <p:bldP spid="9"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Two dice are tossed. The probability that the total score is a prime number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5/12</a:t>
            </a:r>
          </a:p>
          <a:p>
            <a:pPr marL="457200" indent="-457200">
              <a:lnSpc>
                <a:spcPct val="110000"/>
              </a:lnSpc>
              <a:buFont typeface="+mj-lt"/>
              <a:buAutoNum type="alphaUcPeriod"/>
            </a:pPr>
            <a:r>
              <a:rPr lang="gu-IN" sz="2400" dirty="0">
                <a:latin typeface="Arial" panose="020B0604020202020204" pitchFamily="34" charset="0"/>
                <a:cs typeface="Arial" panose="020B0604020202020204" pitchFamily="34" charset="0"/>
              </a:rPr>
              <a:t>1/2</a:t>
            </a:r>
            <a:endParaRPr lang="en-US" sz="2400" dirty="0">
              <a:latin typeface="Arial" panose="020B0604020202020204" pitchFamily="34" charset="0"/>
              <a:cs typeface="Arial" panose="020B0604020202020204" pitchFamily="34" charset="0"/>
            </a:endParaRP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7/9</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2880563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and B can do a piece of work in 5 days, B and C can do it in 7 days, A and C can do it in 4 days. Who among these will take the least time if put to do it alone?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887184"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A</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B</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C</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Data inadequate</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226395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Find the number of different words that can be formed from the word ‘SUCCESS’.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360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480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420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5040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24567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Cost of 8 pens and 4 pencils is Rs.176 and the cost of 2 pens and 2 pencils is Rs.48. What is the cost of one pen?</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887184"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14</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1780056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train, 240 m long, crosses a man walking along the line in opposite direction at the rate of 3 kmph in 10 seconds. The speed of the train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887184"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63</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83.4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86.4</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669775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Kim can do a work in 3 days while David can do the same work in 2 days. Both of them finish the work together and get Rs.150. What is the share of Kim?</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887184"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75</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a:t>
            </a:r>
            <a:r>
              <a:rPr lang="en-IN" sz="2400" b="1">
                <a:latin typeface="Arial" panose="020B0604020202020204" pitchFamily="34" charset="0"/>
                <a:cs typeface="Arial" panose="020B0604020202020204" pitchFamily="34" charset="0"/>
              </a:rPr>
              <a:t>: B</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3972315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In a family, the father took 1/4 of the cake and he had 3 times as much as each of the other members had. The total number of family members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887184"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2673783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4, 6, 15, ?, 201, 1011, 6073</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49</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81</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144</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91815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180 m long train crosses another 270 m long train running opposite direction in 10.8 s. If the speed of the first train is 60 kmph, what is the speed of the second train in kmph?</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887184"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90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150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4128375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1/4 of a tank holds 135 liters of water. What part of the tank is full if it contains 180 liters of water?</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887184"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1/3</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2/3</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2/5</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3117488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committee of 5 persons is to be formed from 6 men and 4 women. In how many ways can this be done when at most 2 women are included?</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132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186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174</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2174777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In a code language, ‘</a:t>
            </a:r>
            <a:r>
              <a:rPr lang="en-US" sz="2400" dirty="0" err="1">
                <a:latin typeface="Arial" panose="020B0604020202020204" pitchFamily="34" charset="0"/>
                <a:cs typeface="Arial" panose="020B0604020202020204" pitchFamily="34" charset="0"/>
              </a:rPr>
              <a:t>mok</a:t>
            </a:r>
            <a:r>
              <a:rPr lang="en-US" sz="2400" dirty="0">
                <a:latin typeface="Arial" panose="020B0604020202020204" pitchFamily="34" charset="0"/>
                <a:cs typeface="Arial" panose="020B0604020202020204" pitchFamily="34" charset="0"/>
              </a:rPr>
              <a:t> dan </a:t>
            </a:r>
            <a:r>
              <a:rPr lang="en-US" sz="2400" dirty="0" err="1">
                <a:latin typeface="Arial" panose="020B0604020202020204" pitchFamily="34" charset="0"/>
                <a:cs typeface="Arial" panose="020B0604020202020204" pitchFamily="34" charset="0"/>
              </a:rPr>
              <a:t>sil</a:t>
            </a:r>
            <a:r>
              <a:rPr lang="en-US" sz="2400" dirty="0">
                <a:latin typeface="Arial" panose="020B0604020202020204" pitchFamily="34" charset="0"/>
                <a:cs typeface="Arial" panose="020B0604020202020204" pitchFamily="34" charset="0"/>
              </a:rPr>
              <a:t>’ means ‘nice big house’; ‘fit </a:t>
            </a:r>
            <a:r>
              <a:rPr lang="en-US" sz="2400" dirty="0" err="1">
                <a:latin typeface="Arial" panose="020B0604020202020204" pitchFamily="34" charset="0"/>
                <a:cs typeface="Arial" panose="020B0604020202020204" pitchFamily="34" charset="0"/>
              </a:rPr>
              <a:t>kon</a:t>
            </a:r>
            <a:r>
              <a:rPr lang="en-US" sz="2400" dirty="0">
                <a:latin typeface="Arial" panose="020B0604020202020204" pitchFamily="34" charset="0"/>
                <a:cs typeface="Arial" panose="020B0604020202020204" pitchFamily="34" charset="0"/>
              </a:rPr>
              <a:t> dan’ means ‘house is good’ and ‘warm </a:t>
            </a:r>
            <a:r>
              <a:rPr lang="en-US" sz="2400" dirty="0" err="1">
                <a:latin typeface="Arial" panose="020B0604020202020204" pitchFamily="34" charset="0"/>
                <a:cs typeface="Arial" panose="020B0604020202020204" pitchFamily="34" charset="0"/>
              </a:rPr>
              <a:t>tir</a:t>
            </a:r>
            <a:r>
              <a:rPr lang="en-US" sz="2400" dirty="0">
                <a:latin typeface="Arial" panose="020B0604020202020204" pitchFamily="34" charset="0"/>
                <a:cs typeface="Arial" panose="020B0604020202020204" pitchFamily="34" charset="0"/>
              </a:rPr>
              <a:t> fit’ means ‘cost is high’. Which word stands for ‘good’ in that language?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err="1">
                <a:latin typeface="Arial" panose="020B0604020202020204" pitchFamily="34" charset="0"/>
                <a:cs typeface="Arial" panose="020B0604020202020204" pitchFamily="34" charset="0"/>
              </a:rPr>
              <a:t>mok</a:t>
            </a:r>
            <a:endParaRPr lang="en-US" sz="2400" dirty="0">
              <a:latin typeface="Arial" panose="020B0604020202020204" pitchFamily="34" charset="0"/>
              <a:cs typeface="Arial" panose="020B0604020202020204" pitchFamily="34" charset="0"/>
            </a:endParaRP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dan</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fit</a:t>
            </a:r>
          </a:p>
          <a:p>
            <a:pPr marL="457200" indent="-457200">
              <a:lnSpc>
                <a:spcPct val="110000"/>
              </a:lnSpc>
              <a:buFont typeface="+mj-lt"/>
              <a:buAutoNum type="alphaUcPeriod"/>
            </a:pPr>
            <a:r>
              <a:rPr lang="en-US" sz="2400" dirty="0" err="1">
                <a:latin typeface="Arial" panose="020B0604020202020204" pitchFamily="34" charset="0"/>
                <a:cs typeface="Arial" panose="020B0604020202020204" pitchFamily="34" charset="0"/>
              </a:rPr>
              <a:t>kon</a:t>
            </a:r>
            <a:endParaRPr lang="en-US" sz="24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1569733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40960, 10240, 2560, 640, ?, 40, 10</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887184"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200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320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160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2360278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If BELIEF is written as </a:t>
            </a:r>
            <a:r>
              <a:rPr lang="en-US" sz="2400" dirty="0" err="1">
                <a:latin typeface="Arial" panose="020B0604020202020204" pitchFamily="34" charset="0"/>
                <a:cs typeface="Arial" panose="020B0604020202020204" pitchFamily="34" charset="0"/>
              </a:rPr>
              <a:t>afkkdi</a:t>
            </a:r>
            <a:r>
              <a:rPr lang="en-US" sz="2400" dirty="0">
                <a:latin typeface="Arial" panose="020B0604020202020204" pitchFamily="34" charset="0"/>
                <a:cs typeface="Arial" panose="020B0604020202020204" pitchFamily="34" charset="0"/>
              </a:rPr>
              <a:t>, how is SELDOM written in that code?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err="1">
                <a:latin typeface="Arial" panose="020B0604020202020204" pitchFamily="34" charset="0"/>
                <a:cs typeface="Arial" panose="020B0604020202020204" pitchFamily="34" charset="0"/>
              </a:rPr>
              <a:t>tfkenp</a:t>
            </a:r>
            <a:endParaRPr lang="en-US" sz="2400" dirty="0">
              <a:latin typeface="Arial" panose="020B0604020202020204" pitchFamily="34" charset="0"/>
              <a:cs typeface="Arial" panose="020B0604020202020204" pitchFamily="34" charset="0"/>
            </a:endParaRPr>
          </a:p>
          <a:p>
            <a:pPr marL="457200" indent="-457200">
              <a:lnSpc>
                <a:spcPct val="110000"/>
              </a:lnSpc>
              <a:buFont typeface="+mj-lt"/>
              <a:buAutoNum type="alphaUcPeriod"/>
            </a:pPr>
            <a:r>
              <a:rPr lang="en-US" sz="2400" dirty="0" err="1">
                <a:latin typeface="Arial" panose="020B0604020202020204" pitchFamily="34" charset="0"/>
                <a:cs typeface="Arial" panose="020B0604020202020204" pitchFamily="34" charset="0"/>
              </a:rPr>
              <a:t>rfkfnp</a:t>
            </a:r>
            <a:endParaRPr lang="en-US" sz="2400" dirty="0">
              <a:latin typeface="Arial" panose="020B0604020202020204" pitchFamily="34" charset="0"/>
              <a:cs typeface="Arial" panose="020B0604020202020204" pitchFamily="34" charset="0"/>
            </a:endParaRPr>
          </a:p>
          <a:p>
            <a:pPr marL="457200" indent="-457200">
              <a:lnSpc>
                <a:spcPct val="110000"/>
              </a:lnSpc>
              <a:buFont typeface="+mj-lt"/>
              <a:buAutoNum type="alphaUcPeriod"/>
            </a:pPr>
            <a:r>
              <a:rPr lang="en-US" sz="2400" dirty="0" err="1">
                <a:latin typeface="Arial" panose="020B0604020202020204" pitchFamily="34" charset="0"/>
                <a:cs typeface="Arial" panose="020B0604020202020204" pitchFamily="34" charset="0"/>
              </a:rPr>
              <a:t>rfkenn</a:t>
            </a:r>
            <a:endParaRPr lang="en-US" sz="2400" dirty="0">
              <a:latin typeface="Arial" panose="020B0604020202020204" pitchFamily="34" charset="0"/>
              <a:cs typeface="Arial" panose="020B0604020202020204" pitchFamily="34" charset="0"/>
            </a:endParaRPr>
          </a:p>
          <a:p>
            <a:pPr marL="457200" indent="-457200">
              <a:lnSpc>
                <a:spcPct val="110000"/>
              </a:lnSpc>
              <a:buFont typeface="+mj-lt"/>
              <a:buAutoNum type="alphaUcPeriod"/>
            </a:pPr>
            <a:r>
              <a:rPr lang="en-US" sz="2400" dirty="0" err="1">
                <a:latin typeface="Arial" panose="020B0604020202020204" pitchFamily="34" charset="0"/>
                <a:cs typeface="Arial" panose="020B0604020202020204" pitchFamily="34" charset="0"/>
              </a:rPr>
              <a:t>rdkcnl</a:t>
            </a:r>
            <a:endParaRPr lang="en-US" sz="24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494550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If PAINT is coded as 74128 and EXCEL is coded as 93596, then how would you encode ACCEPT?</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455978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547978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554978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735961</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3742999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Q.1</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Two cards are drawn from a pack of 52 cards. The probability that either both are red or both are kings,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7/13</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3/26</a:t>
            </a:r>
          </a:p>
          <a:p>
            <a:pPr marL="457200" indent="-457200">
              <a:lnSpc>
                <a:spcPct val="110000"/>
              </a:lnSpc>
              <a:buFont typeface="+mj-lt"/>
              <a:buAutoNum type="alphaUcPeriod"/>
            </a:pPr>
            <a:r>
              <a:rPr lang="en-IN" sz="2400" dirty="0">
                <a:latin typeface="Arial" panose="020B0604020202020204" pitchFamily="34" charset="0"/>
                <a:cs typeface="Arial" panose="020B0604020202020204" pitchFamily="34" charset="0"/>
              </a:rPr>
              <a:t>63/221</a:t>
            </a:r>
            <a:endParaRPr lang="en-US" sz="2400" dirty="0">
              <a:latin typeface="Arial" panose="020B0604020202020204" pitchFamily="34" charset="0"/>
              <a:cs typeface="Arial" panose="020B0604020202020204" pitchFamily="34" charset="0"/>
            </a:endParaRP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55/221</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a:t>
            </a:r>
            <a:r>
              <a:rPr lang="en-IN" sz="2400" b="1">
                <a:latin typeface="Arial" panose="020B0604020202020204" pitchFamily="34" charset="0"/>
                <a:cs typeface="Arial" panose="020B0604020202020204" pitchFamily="34" charset="0"/>
              </a:rPr>
              <a:t>: D</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798741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10, 5, 13, 10, 16, 20, 19, ?</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887184"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23</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pic>
        <p:nvPicPr>
          <p:cNvPr id="4" name="Just 2 Minute Countdown Timer for Slide, Keynote, Powerpoint">
            <a:hlinkClick r:id="" action="ppaction://media"/>
            <a:extLst>
              <a:ext uri="{FF2B5EF4-FFF2-40B4-BE49-F238E27FC236}">
                <a16:creationId xmlns:a16="http://schemas.microsoft.com/office/drawing/2014/main" id="{DD9B004E-A58D-5679-C5C6-A4A22F7BD31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5"/>
            <a:ext cx="4678325" cy="2631558"/>
          </a:xfrm>
          <a:prstGeom prst="rect">
            <a:avLst/>
          </a:prstGeom>
        </p:spPr>
      </p:pic>
    </p:spTree>
    <p:extLst>
      <p:ext uri="{BB962C8B-B14F-4D97-AF65-F5344CB8AC3E}">
        <p14:creationId xmlns:p14="http://schemas.microsoft.com/office/powerpoint/2010/main" val="3045281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20023" fill="hold"/>
                                        <p:tgtEl>
                                          <p:spTgt spid="4"/>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4"/>
                </p:tgtEl>
              </p:cMediaNode>
            </p:video>
            <p:seq concurrent="1" nextAc="seek">
              <p:cTn id="23" restart="whenNotActive" fill="hold" evtFilter="cancelBubble" nodeType="interactiveSeq">
                <p:stCondLst>
                  <p:cond evt="onClick" delay="0">
                    <p:tgtEl>
                      <p:spTgt spid="4"/>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animBg="1"/>
      <p:bldP spid="6" grpId="0"/>
      <p:bldP spid="9"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Two dice are tossed. The probability that the total score is an odd number?</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5/12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7/9</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4284716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train crosses a platform 100 m long in 60 seconds at a speed of 45 kmph. The time taken by the train to cross an electric pole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 sec</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52 sec</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 min</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45 sec</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37157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Two-fifth of one-fourth of three-seventh of a number is 15. What is half of that number?</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175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94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188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96</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826702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man can do a piece of work in 5 days, but with the help of his son, he can do the same work in 3 days. In what time can the son do it alone?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13/2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15/2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961866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If 8 men, working 9 hours per day can build a wall 18 meters long, 2 meters wide and 12 meters high in 10 days. How many men will be required to build a wall 32 meters long, 3 meters wide and 9 meters high by working 6 hours a day in 8 days?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16</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627661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Rahul and </a:t>
            </a:r>
            <a:r>
              <a:rPr lang="en-US" sz="2400" dirty="0" err="1">
                <a:latin typeface="Arial" panose="020B0604020202020204" pitchFamily="34" charset="0"/>
                <a:cs typeface="Arial" panose="020B0604020202020204" pitchFamily="34" charset="0"/>
              </a:rPr>
              <a:t>Saif</a:t>
            </a:r>
            <a:r>
              <a:rPr lang="en-US" sz="2400" dirty="0">
                <a:latin typeface="Arial" panose="020B0604020202020204" pitchFamily="34" charset="0"/>
                <a:cs typeface="Arial" panose="020B0604020202020204" pitchFamily="34" charset="0"/>
              </a:rPr>
              <a:t> appear for an interview for two vacancies. The probability of Rahul’s selection is 1/3 and that of </a:t>
            </a:r>
            <a:r>
              <a:rPr lang="en-US" sz="2400" dirty="0" err="1">
                <a:latin typeface="Arial" panose="020B0604020202020204" pitchFamily="34" charset="0"/>
                <a:cs typeface="Arial" panose="020B0604020202020204" pitchFamily="34" charset="0"/>
              </a:rPr>
              <a:t>Saif’s</a:t>
            </a:r>
            <a:r>
              <a:rPr lang="en-US" sz="2400" dirty="0">
                <a:latin typeface="Arial" panose="020B0604020202020204" pitchFamily="34" charset="0"/>
                <a:cs typeface="Arial" panose="020B0604020202020204" pitchFamily="34" charset="0"/>
              </a:rPr>
              <a:t> selection is 1/5. Find the probability that at least one of them is selected.</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1/15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8/15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8/9</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7/15</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D</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2510330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1, 8, 27, 64, 125, 216, ?</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354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392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343</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245</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2110057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In how many ways the letters of the word ‘WOMEN’ can be rearranged so that when consonant occupies odd places, vowel comes on even places?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11</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13</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1480542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The sum of weights of A and B is 80 kgs. Half of the weight of A is equal to 5/6 times the weight of B. Find the weight of B.</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a:t>
            </a:r>
            <a:r>
              <a:rPr lang="en-IN" sz="2400" b="1">
                <a:latin typeface="Arial" panose="020B0604020202020204" pitchFamily="34" charset="0"/>
                <a:cs typeface="Arial" panose="020B0604020202020204" pitchFamily="34" charset="0"/>
              </a:rPr>
              <a:t>: B</a:t>
            </a:r>
            <a:r>
              <a:rPr lang="en-IN" sz="2400" b="1" dirty="0">
                <a:latin typeface="Arial" panose="020B0604020202020204" pitchFamily="34" charset="0"/>
                <a:cs typeface="Arial" panose="020B0604020202020204" pitchFamily="34" charset="0"/>
              </a:rPr>
              <a:t>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352147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How many words can be made of letters COURTESY which began with C and end with Y?</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540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420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720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D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1165669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train takes 9 s to cross a pole, if the speed of train is 48 kmph, then the length of train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150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120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90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382149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Rahul and </a:t>
            </a:r>
            <a:r>
              <a:rPr lang="en-US" sz="2400" dirty="0" err="1">
                <a:latin typeface="Arial" panose="020B0604020202020204" pitchFamily="34" charset="0"/>
                <a:cs typeface="Arial" panose="020B0604020202020204" pitchFamily="34" charset="0"/>
              </a:rPr>
              <a:t>Saif</a:t>
            </a:r>
            <a:r>
              <a:rPr lang="en-US" sz="2400" dirty="0">
                <a:latin typeface="Arial" panose="020B0604020202020204" pitchFamily="34" charset="0"/>
                <a:cs typeface="Arial" panose="020B0604020202020204" pitchFamily="34" charset="0"/>
              </a:rPr>
              <a:t> appear for an interview for two vacancies. The probability of Rahul’s selection is 1/3 and that of </a:t>
            </a:r>
            <a:r>
              <a:rPr lang="en-US" sz="2400" dirty="0" err="1">
                <a:latin typeface="Arial" panose="020B0604020202020204" pitchFamily="34" charset="0"/>
                <a:cs typeface="Arial" panose="020B0604020202020204" pitchFamily="34" charset="0"/>
              </a:rPr>
              <a:t>Saif’s</a:t>
            </a:r>
            <a:r>
              <a:rPr lang="en-US" sz="2400" dirty="0">
                <a:latin typeface="Arial" panose="020B0604020202020204" pitchFamily="34" charset="0"/>
                <a:cs typeface="Arial" panose="020B0604020202020204" pitchFamily="34" charset="0"/>
              </a:rPr>
              <a:t> selection is 1/5. Find the probability that both of them will be selected.</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1/15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8/15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8/9</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7/8</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1934123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1200329"/>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can build up a wall in 8 days while B can break it in 3 days. A has worked for 4 days and then B joined to work with A for another 2 days only. In how many days will A alone build up the remaining part of the wall?</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19/3</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22/3</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40/3</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71275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The length of the bridge, which a train 130 meters long and travelling at 45 kmph can cross in 30 seconds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200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225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245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250</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3153442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How many 3-digit numbers can be formed from the digits 2, 3, 5, 6, 7, and 9, which are divisible by 5 and none of the digits is repeated?</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15</a:t>
            </a:r>
          </a:p>
          <a:p>
            <a:pPr marL="457200" indent="-457200">
              <a:lnSpc>
                <a:spcPct val="110000"/>
              </a:lnSpc>
              <a:buFont typeface="+mj-lt"/>
              <a:buAutoNum type="alphaUcPeriod"/>
            </a:pPr>
            <a:r>
              <a:rPr lang="en-US" sz="2400">
                <a:latin typeface="Arial" panose="020B0604020202020204" pitchFamily="34" charset="0"/>
                <a:cs typeface="Arial" panose="020B0604020202020204" pitchFamily="34" charset="0"/>
              </a:rPr>
              <a:t>20</a:t>
            </a:r>
            <a:endParaRPr lang="en-US" sz="24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D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211129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461665"/>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9, 11, 15, 23, 39, ?</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56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64</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71</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2344316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If sky is called sea, sea is called water, water is called air, air is called cloud and cloud is called river, then what do we drink when thirsty?</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sky</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air</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water</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sea</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B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3088923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a:latin typeface="Arial" panose="020B0604020202020204" pitchFamily="34" charset="0"/>
                <a:cs typeface="Arial" panose="020B0604020202020204" pitchFamily="34" charset="0"/>
              </a:rPr>
              <a:t>Q.</a:t>
            </a:r>
            <a:r>
              <a:rPr lang="en-IN" sz="240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If CONTRIBUTE is written as ETBUIRNTOC, which letter will be in the sixth place when counted from the left if POPULARISE is written in that code?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L</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A</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I</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R</a:t>
            </a:r>
          </a:p>
        </p:txBody>
      </p:sp>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	</a:t>
            </a:r>
            <a:endParaRPr lang="en-IN" sz="2400" dirty="0">
              <a:latin typeface="Arial" panose="020B0604020202020204" pitchFamily="34" charset="0"/>
              <a:cs typeface="Arial" panose="020B0604020202020204" pitchFamily="34" charset="0"/>
            </a:endParaRPr>
          </a:p>
        </p:txBody>
      </p:sp>
      <p:pic>
        <p:nvPicPr>
          <p:cNvPr id="2" name="Just 1 Minute Countdown Timer for Slide, Keynote, Powerpoint">
            <a:hlinkClick r:id="" action="ppaction://media"/>
            <a:extLst>
              <a:ext uri="{FF2B5EF4-FFF2-40B4-BE49-F238E27FC236}">
                <a16:creationId xmlns:a16="http://schemas.microsoft.com/office/drawing/2014/main" id="{4C4D90FA-53AB-0CEB-8050-F16D1F5FF62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3" y="1806434"/>
            <a:ext cx="4678327" cy="2631559"/>
          </a:xfrm>
          <a:prstGeom prst="rect">
            <a:avLst/>
          </a:prstGeom>
        </p:spPr>
      </p:pic>
    </p:spTree>
    <p:extLst>
      <p:ext uri="{BB962C8B-B14F-4D97-AF65-F5344CB8AC3E}">
        <p14:creationId xmlns:p14="http://schemas.microsoft.com/office/powerpoint/2010/main" val="350920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60000" fill="hold"/>
                                        <p:tgtEl>
                                          <p:spTgt spid="2"/>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2"/>
                </p:tgtEl>
              </p:cMediaNode>
            </p:video>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childTnLst>
        </p:cTn>
      </p:par>
    </p:tnLst>
    <p:bldLst>
      <p:bldP spid="3" grpId="0" animBg="1"/>
      <p:bldP spid="6" grpId="0"/>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is thrice as good a workman as B and so takes 60 days less than B for doing a job. The time in which they can do the job together is?</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45/2</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30</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45</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60</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A</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08678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Sweets were distributed equally among 64 children. After giving 7 sweets to each child, 15 sweets were left out. Total how many sweets were there?</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436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446</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448</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463</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D</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9258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849" y="232016"/>
            <a:ext cx="11544297" cy="830997"/>
          </a:xfrm>
          <a:prstGeom prst="rect">
            <a:avLst/>
          </a:prstGeom>
          <a:solidFill>
            <a:schemeClr val="accent1">
              <a:lumMod val="20000"/>
              <a:lumOff val="8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Q.</a:t>
            </a:r>
            <a:r>
              <a:rPr lang="en-IN"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rPr>
              <a:t>A person on tour has Rs.360 for his daily expenses. If he extends his tour for 4 days, he has to cut his daily expenses by Rs.3. Find the original duration of the tour.</a:t>
            </a:r>
            <a:endParaRPr lang="en-IN" sz="2400" dirty="0">
              <a:latin typeface="Arial" panose="020B0604020202020204" pitchFamily="34" charset="0"/>
              <a:cs typeface="Arial" panose="020B0604020202020204" pitchFamily="34" charset="0"/>
            </a:endParaRPr>
          </a:p>
        </p:txBody>
      </p:sp>
      <p:sp>
        <p:nvSpPr>
          <p:cNvPr id="6" name="TextBox 5"/>
          <p:cNvSpPr txBox="1"/>
          <p:nvPr/>
        </p:nvSpPr>
        <p:spPr>
          <a:xfrm>
            <a:off x="323849" y="1749420"/>
            <a:ext cx="2470676" cy="1685846"/>
          </a:xfrm>
          <a:prstGeom prst="rect">
            <a:avLst/>
          </a:prstGeom>
          <a:noFill/>
        </p:spPr>
        <p:txBody>
          <a:bodyPr wrap="square" rtlCol="0">
            <a:spAutoFit/>
          </a:bodyPr>
          <a:lstStyle/>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15 days</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24 days</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20 days</a:t>
            </a:r>
          </a:p>
          <a:p>
            <a:pPr marL="457200" indent="-457200">
              <a:lnSpc>
                <a:spcPct val="110000"/>
              </a:lnSpc>
              <a:buFont typeface="+mj-lt"/>
              <a:buAutoNum type="alphaUcPeriod"/>
            </a:pPr>
            <a:r>
              <a:rPr lang="en-US" sz="2400" dirty="0">
                <a:latin typeface="Arial" panose="020B0604020202020204" pitchFamily="34" charset="0"/>
                <a:cs typeface="Arial" panose="020B0604020202020204" pitchFamily="34" charset="0"/>
              </a:rPr>
              <a:t>30 days</a:t>
            </a:r>
          </a:p>
        </p:txBody>
      </p:sp>
      <p:pic>
        <p:nvPicPr>
          <p:cNvPr id="8" name="Just 5 Minute Countdown Timer for Slide, Keynote, Powerpoint">
            <a:hlinkClick r:id="" action="ppaction://media"/>
            <a:extLst>
              <a:ext uri="{FF2B5EF4-FFF2-40B4-BE49-F238E27FC236}">
                <a16:creationId xmlns:a16="http://schemas.microsoft.com/office/drawing/2014/main" id="{5AB7663E-7391-FBB0-3A46-0A27F451CE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412614" y="1806435"/>
            <a:ext cx="4678325" cy="2631558"/>
          </a:xfrm>
          <a:prstGeom prst="rect">
            <a:avLst/>
          </a:prstGeom>
        </p:spPr>
      </p:pic>
      <p:sp>
        <p:nvSpPr>
          <p:cNvPr id="9" name="TextBox 8">
            <a:extLst>
              <a:ext uri="{FF2B5EF4-FFF2-40B4-BE49-F238E27FC236}">
                <a16:creationId xmlns:a16="http://schemas.microsoft.com/office/drawing/2014/main" id="{29B60458-8A65-359B-5268-D8491AB26603}"/>
              </a:ext>
            </a:extLst>
          </p:cNvPr>
          <p:cNvSpPr txBox="1"/>
          <p:nvPr/>
        </p:nvSpPr>
        <p:spPr>
          <a:xfrm>
            <a:off x="323849" y="4812083"/>
            <a:ext cx="11544297" cy="461665"/>
          </a:xfrm>
          <a:prstGeom prst="rect">
            <a:avLst/>
          </a:prstGeom>
          <a:solidFill>
            <a:schemeClr val="accent4">
              <a:lumMod val="60000"/>
              <a:lumOff val="40000"/>
            </a:schemeClr>
          </a:solidFill>
        </p:spPr>
        <p:txBody>
          <a:bodyPr wrap="square" rtlCol="0">
            <a:spAutoFit/>
          </a:bodyPr>
          <a:lstStyle/>
          <a:p>
            <a:pPr algn="just"/>
            <a:r>
              <a:rPr lang="en-IN" sz="2400" b="1" dirty="0">
                <a:latin typeface="Arial" panose="020B0604020202020204" pitchFamily="34" charset="0"/>
                <a:cs typeface="Arial" panose="020B0604020202020204" pitchFamily="34" charset="0"/>
              </a:rPr>
              <a:t>Correct Answer: C</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27712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300001" fill="hold"/>
                                        <p:tgtEl>
                                          <p:spTgt spid="8"/>
                                        </p:tgtEl>
                                      </p:cBhvr>
                                    </p:cmd>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childTnLst>
        </p:cTn>
      </p:par>
    </p:tnLst>
    <p:bldLst>
      <p:bldP spid="3" grpId="0" animBg="1"/>
      <p:bldP spid="6" grpId="0"/>
      <p:bldP spid="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TotalTime>
  <Words>2601</Words>
  <Application>Microsoft Office PowerPoint</Application>
  <PresentationFormat>Widescreen</PresentationFormat>
  <Paragraphs>384</Paragraphs>
  <Slides>64</Slides>
  <Notes>0</Notes>
  <HiddenSlides>0</HiddenSlides>
  <MMClips>64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64</vt:i4>
      </vt:variant>
    </vt:vector>
  </HeadingPairs>
  <TitlesOfParts>
    <vt:vector size="68"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kunal vyas</dc:creator>
  <cp:lastModifiedBy>kunal vyas</cp:lastModifiedBy>
  <cp:revision>13</cp:revision>
  <dcterms:created xsi:type="dcterms:W3CDTF">2023-04-04T14:27:09Z</dcterms:created>
  <dcterms:modified xsi:type="dcterms:W3CDTF">2023-04-06T14:58:06Z</dcterms:modified>
</cp:coreProperties>
</file>

<file path=docProps/thumbnail.jpeg>
</file>